
<file path=[Content_Types].xml><?xml version="1.0" encoding="utf-8"?>
<Types xmlns="http://schemas.openxmlformats.org/package/2006/content-types">
  <Default Extension="bin" ContentType="application/vnd.openxmlformats-officedocument.oleObject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68"/>
  </p:notesMasterIdLst>
  <p:sldIdLst>
    <p:sldId id="256" r:id="rId2"/>
    <p:sldId id="257" r:id="rId3"/>
    <p:sldId id="261" r:id="rId4"/>
    <p:sldId id="262" r:id="rId5"/>
    <p:sldId id="263" r:id="rId6"/>
    <p:sldId id="269" r:id="rId7"/>
    <p:sldId id="264" r:id="rId8"/>
    <p:sldId id="265" r:id="rId9"/>
    <p:sldId id="272" r:id="rId10"/>
    <p:sldId id="266" r:id="rId11"/>
    <p:sldId id="268" r:id="rId12"/>
    <p:sldId id="271" r:id="rId13"/>
    <p:sldId id="273" r:id="rId14"/>
    <p:sldId id="270" r:id="rId15"/>
    <p:sldId id="274" r:id="rId16"/>
    <p:sldId id="275" r:id="rId17"/>
    <p:sldId id="277" r:id="rId18"/>
    <p:sldId id="278" r:id="rId19"/>
    <p:sldId id="279" r:id="rId20"/>
    <p:sldId id="280" r:id="rId21"/>
    <p:sldId id="281" r:id="rId22"/>
    <p:sldId id="282" r:id="rId23"/>
    <p:sldId id="286" r:id="rId24"/>
    <p:sldId id="283" r:id="rId25"/>
    <p:sldId id="284" r:id="rId26"/>
    <p:sldId id="285" r:id="rId27"/>
    <p:sldId id="287" r:id="rId28"/>
    <p:sldId id="290" r:id="rId29"/>
    <p:sldId id="288" r:id="rId30"/>
    <p:sldId id="289" r:id="rId31"/>
    <p:sldId id="291" r:id="rId32"/>
    <p:sldId id="292" r:id="rId33"/>
    <p:sldId id="293" r:id="rId34"/>
    <p:sldId id="294" r:id="rId35"/>
    <p:sldId id="298" r:id="rId36"/>
    <p:sldId id="299" r:id="rId37"/>
    <p:sldId id="304" r:id="rId38"/>
    <p:sldId id="301" r:id="rId39"/>
    <p:sldId id="302" r:id="rId40"/>
    <p:sldId id="303" r:id="rId41"/>
    <p:sldId id="295" r:id="rId42"/>
    <p:sldId id="297" r:id="rId43"/>
    <p:sldId id="305" r:id="rId44"/>
    <p:sldId id="306" r:id="rId45"/>
    <p:sldId id="310" r:id="rId46"/>
    <p:sldId id="308" r:id="rId47"/>
    <p:sldId id="311" r:id="rId48"/>
    <p:sldId id="309" r:id="rId49"/>
    <p:sldId id="312" r:id="rId50"/>
    <p:sldId id="313" r:id="rId51"/>
    <p:sldId id="315" r:id="rId52"/>
    <p:sldId id="314" r:id="rId53"/>
    <p:sldId id="317" r:id="rId54"/>
    <p:sldId id="318" r:id="rId55"/>
    <p:sldId id="321" r:id="rId56"/>
    <p:sldId id="319" r:id="rId57"/>
    <p:sldId id="320" r:id="rId58"/>
    <p:sldId id="322" r:id="rId59"/>
    <p:sldId id="324" r:id="rId60"/>
    <p:sldId id="323" r:id="rId61"/>
    <p:sldId id="325" r:id="rId62"/>
    <p:sldId id="326" r:id="rId63"/>
    <p:sldId id="327" r:id="rId64"/>
    <p:sldId id="328" r:id="rId65"/>
    <p:sldId id="329" r:id="rId66"/>
    <p:sldId id="330" r:id="rId67"/>
  </p:sldIdLst>
  <p:sldSz cx="9144000" cy="5143500" type="screen16x9"/>
  <p:notesSz cx="6858000" cy="9144000"/>
  <p:embeddedFontLst>
    <p:embeddedFont>
      <p:font typeface="Lato" panose="020F0502020204030203" pitchFamily="34" charset="0"/>
      <p:regular r:id="rId69"/>
      <p:bold r:id="rId70"/>
      <p:italic r:id="rId71"/>
      <p:boldItalic r:id="rId72"/>
    </p:embeddedFont>
    <p:embeddedFont>
      <p:font typeface="Microsoft JhengHei UI" panose="020B0604030504040204" pitchFamily="34" charset="-120"/>
      <p:regular r:id="rId73"/>
      <p:bold r:id="rId74"/>
    </p:embeddedFont>
    <p:embeddedFont>
      <p:font typeface="Montserrat" panose="00000500000000000000" pitchFamily="2" charset="0"/>
      <p:regular r:id="rId75"/>
      <p:bold r:id="rId76"/>
      <p:italic r:id="rId77"/>
      <p:boldItalic r:id="rId7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547" y="43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notesMaster" Target="notesMasters/notesMaster1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font" Target="fonts/font6.fntdata"/><Relationship Id="rId79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font" Target="fonts/font1.fntdata"/><Relationship Id="rId77" Type="http://schemas.openxmlformats.org/officeDocument/2006/relationships/font" Target="fonts/font9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4.fntdata"/><Relationship Id="rId80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font" Target="fonts/font2.fntdata"/><Relationship Id="rId75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font" Target="fonts/font5.fntdata"/><Relationship Id="rId78" Type="http://schemas.openxmlformats.org/officeDocument/2006/relationships/font" Target="fonts/font10.fntdata"/><Relationship Id="rId8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font" Target="fonts/font8.fntdata"/><Relationship Id="rId7" Type="http://schemas.openxmlformats.org/officeDocument/2006/relationships/slide" Target="slides/slide6.xml"/><Relationship Id="rId71" Type="http://schemas.openxmlformats.org/officeDocument/2006/relationships/font" Target="fonts/font3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media/image1.png>
</file>

<file path=ppt/media/image10.png>
</file>

<file path=ppt/media/image11.png>
</file>

<file path=ppt/media/image12.wmf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3.jpg>
</file>

<file path=ppt/media/image4.jpg>
</file>

<file path=ppt/media/image5.png>
</file>

<file path=ppt/media/image6.wm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57723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1544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42270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35661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28198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95986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87115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17711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275407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44970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0015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7611049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799243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31352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97241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48226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056566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5227778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458766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2124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404252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993246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0956446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200139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7178410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2319049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6775555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365469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032573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893702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51771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331216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177633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0709763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216640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9324274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0491455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5925322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1510596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4676470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3102107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306419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6547343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34047245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8957083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8860625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045031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85934783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70727615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765710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4514142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36997950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009241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8620200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4878316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21075589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45746747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9861129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39399858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4916252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570255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22765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98693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56707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wmf"/><Relationship Id="rId4" Type="http://schemas.openxmlformats.org/officeDocument/2006/relationships/oleObject" Target="../embeddings/oleObject1.bin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wmf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456571" y="17823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Cypress Tutorial</a:t>
            </a:r>
            <a:endParaRPr dirty="0"/>
          </a:p>
        </p:txBody>
      </p:sp>
      <p:sp>
        <p:nvSpPr>
          <p:cNvPr id="10" name="Google Shape;134;p13">
            <a:extLst>
              <a:ext uri="{FF2B5EF4-FFF2-40B4-BE49-F238E27FC236}">
                <a16:creationId xmlns:a16="http://schemas.microsoft.com/office/drawing/2014/main" id="{F05DAC1A-39FE-49A1-9061-02A7DEC85C50}"/>
              </a:ext>
            </a:extLst>
          </p:cNvPr>
          <p:cNvSpPr txBox="1">
            <a:spLocks/>
          </p:cNvSpPr>
          <p:nvPr/>
        </p:nvSpPr>
        <p:spPr>
          <a:xfrm>
            <a:off x="6126479" y="3937972"/>
            <a:ext cx="2926431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By: Mohammad Monfared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Ancestors:</a:t>
            </a:r>
            <a:endParaRPr sz="3600" dirty="0">
              <a:solidFill>
                <a:schemeClr val="bg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902442" y="201838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parents()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68166" y="140402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1- parents()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7F8FE662-FAAD-4540-A1C4-9C6E385CB5BF}"/>
              </a:ext>
            </a:extLst>
          </p:cNvPr>
          <p:cNvSpPr txBox="1">
            <a:spLocks/>
          </p:cNvSpPr>
          <p:nvPr/>
        </p:nvSpPr>
        <p:spPr>
          <a:xfrm>
            <a:off x="368166" y="321530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2- parentsUntil()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55145" y="399063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parentsUntil(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0E02079D-D26F-48F2-88F0-FEFCB9C5983B}"/>
              </a:ext>
            </a:extLst>
          </p:cNvPr>
          <p:cNvSpPr txBox="1">
            <a:spLocks/>
          </p:cNvSpPr>
          <p:nvPr/>
        </p:nvSpPr>
        <p:spPr>
          <a:xfrm>
            <a:off x="902442" y="257195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parents(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116887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Descendant:</a:t>
            </a:r>
            <a:endParaRPr sz="3600" dirty="0">
              <a:solidFill>
                <a:schemeClr val="bg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813103" y="195716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find(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68165" y="144704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1- find()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7F8FE662-FAAD-4540-A1C4-9C6E385CB5BF}"/>
              </a:ext>
            </a:extLst>
          </p:cNvPr>
          <p:cNvSpPr txBox="1">
            <a:spLocks/>
          </p:cNvSpPr>
          <p:nvPr/>
        </p:nvSpPr>
        <p:spPr>
          <a:xfrm>
            <a:off x="397983" y="27770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2- within()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within(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() =&gt; {</a:t>
            </a:r>
            <a:b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</a:b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&lt;code&gt;</a:t>
            </a:r>
            <a:b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</a:b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} 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309884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Index: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904877" y="172188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eq(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index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2" name="Google Shape;141;p14">
            <a:extLst>
              <a:ext uri="{FF2B5EF4-FFF2-40B4-BE49-F238E27FC236}">
                <a16:creationId xmlns:a16="http://schemas.microsoft.com/office/drawing/2014/main" id="{3EA242D1-B6A1-42F7-9089-66256DCCB198}"/>
              </a:ext>
            </a:extLst>
          </p:cNvPr>
          <p:cNvSpPr txBox="1">
            <a:spLocks/>
          </p:cNvSpPr>
          <p:nvPr/>
        </p:nvSpPr>
        <p:spPr>
          <a:xfrm>
            <a:off x="904878" y="25004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first()</a:t>
            </a:r>
            <a:endParaRPr lang="en-US" sz="2400" dirty="0"/>
          </a:p>
        </p:txBody>
      </p:sp>
      <p:sp>
        <p:nvSpPr>
          <p:cNvPr id="13" name="Google Shape;141;p14">
            <a:extLst>
              <a:ext uri="{FF2B5EF4-FFF2-40B4-BE49-F238E27FC236}">
                <a16:creationId xmlns:a16="http://schemas.microsoft.com/office/drawing/2014/main" id="{EDCC3718-3693-4A14-84BF-7C9CD689404B}"/>
              </a:ext>
            </a:extLst>
          </p:cNvPr>
          <p:cNvSpPr txBox="1">
            <a:spLocks/>
          </p:cNvSpPr>
          <p:nvPr/>
        </p:nvSpPr>
        <p:spPr>
          <a:xfrm>
            <a:off x="904878" y="327901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last()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291932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Filter: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39621A27-0DAC-4792-AB0C-6F02DE2972B6}"/>
              </a:ext>
            </a:extLst>
          </p:cNvPr>
          <p:cNvSpPr txBox="1">
            <a:spLocks/>
          </p:cNvSpPr>
          <p:nvPr/>
        </p:nvSpPr>
        <p:spPr>
          <a:xfrm>
            <a:off x="813103" y="195716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filter(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FEFFF845-18C5-42B8-BCA9-D1D4D355B268}"/>
              </a:ext>
            </a:extLst>
          </p:cNvPr>
          <p:cNvSpPr txBox="1">
            <a:spLocks/>
          </p:cNvSpPr>
          <p:nvPr/>
        </p:nvSpPr>
        <p:spPr>
          <a:xfrm>
            <a:off x="813103" y="290309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not(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55500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Traversal: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3703775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.closest(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.next(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.nextAll(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.nextUntill(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689BF6F8-05FD-436E-9C29-186F17BD2645}"/>
              </a:ext>
            </a:extLst>
          </p:cNvPr>
          <p:cNvSpPr txBox="1">
            <a:spLocks/>
          </p:cNvSpPr>
          <p:nvPr/>
        </p:nvSpPr>
        <p:spPr>
          <a:xfrm>
            <a:off x="4620144" y="1506673"/>
            <a:ext cx="3556416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.prev(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6-  </a:t>
            </a:r>
            <a:r>
              <a:rPr lang="en-US" sz="2400" b="1" dirty="0">
                <a:solidFill>
                  <a:srgbClr val="FFFF00"/>
                </a:solidFill>
              </a:rPr>
              <a:t>.prevAll(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7-  </a:t>
            </a:r>
            <a:r>
              <a:rPr lang="en-US" sz="2400" b="1" dirty="0">
                <a:solidFill>
                  <a:srgbClr val="FFFF00"/>
                </a:solidFill>
              </a:rPr>
              <a:t>.prevUntill(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1530019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S03: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Mouse &amp; Keyboard Actions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20806772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683442" y="2611289"/>
            <a:ext cx="5081793" cy="2112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21151" y="16297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Basic Syntax: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644626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229139" y="2521227"/>
            <a:ext cx="7172739" cy="2202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85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TEXT{enter}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{shift}TEXT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(“{backspace}{home}{del}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 err="1">
                <a:solidFill>
                  <a:srgbClr val="FFFF00"/>
                </a:solidFill>
              </a:rPr>
              <a:t>realPress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(“[‘Control’, ‘A’, ‘Del’]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21151" y="16297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Sequences: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998658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229139" y="2521227"/>
            <a:ext cx="7172739" cy="2202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85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clear()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</a:t>
            </a:r>
            <a:r>
              <a:rPr lang="en-US" sz="28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selectall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}{del}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</a:t>
            </a:r>
            <a:r>
              <a:rPr lang="en-US" sz="28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selectall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}{backspace}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 err="1">
                <a:solidFill>
                  <a:srgbClr val="FFFF00"/>
                </a:solidFill>
              </a:rPr>
              <a:t>realPress</a:t>
            </a:r>
            <a:r>
              <a:rPr lang="en-US" sz="2800" dirty="0">
                <a:solidFill>
                  <a:srgbClr val="FFFF00"/>
                </a:solidFill>
              </a:rPr>
              <a:t>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[‘Control’, ‘A’, ‘Del’]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21151" y="16297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Clear Input: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949977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43207" y="2192407"/>
            <a:ext cx="7172739" cy="758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type(“TEXT”, 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{delay: 100}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04586" y="146660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Delay: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6" name="Google Shape;141;p14">
            <a:extLst>
              <a:ext uri="{FF2B5EF4-FFF2-40B4-BE49-F238E27FC236}">
                <a16:creationId xmlns:a16="http://schemas.microsoft.com/office/drawing/2014/main" id="{69969C4A-E786-4839-951E-CA1D6B802624}"/>
              </a:ext>
            </a:extLst>
          </p:cNvPr>
          <p:cNvSpPr txBox="1">
            <a:spLocks/>
          </p:cNvSpPr>
          <p:nvPr/>
        </p:nvSpPr>
        <p:spPr>
          <a:xfrm>
            <a:off x="1110078" y="3840082"/>
            <a:ext cx="7172739" cy="758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type(“TEXT”, 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{repeat(4)}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31912197-B2F9-4C91-BAD5-CE874077D08B}"/>
              </a:ext>
            </a:extLst>
          </p:cNvPr>
          <p:cNvSpPr txBox="1">
            <a:spLocks/>
          </p:cNvSpPr>
          <p:nvPr/>
        </p:nvSpPr>
        <p:spPr>
          <a:xfrm>
            <a:off x="504586" y="312494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Repeat: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966115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What is Cypress?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956441" y="1756736"/>
            <a:ext cx="7327407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800" dirty="0"/>
              <a:t>Cypress is a testing framework based on JavaScript that can test anything runs on a web browser. </a:t>
            </a:r>
            <a:br>
              <a:rPr lang="en-US" sz="2800" dirty="0"/>
            </a:br>
            <a:r>
              <a:rPr lang="en-US" sz="2800" dirty="0"/>
              <a:t>We can use JavaScript or TypeScript in Cypress.  </a:t>
            </a:r>
            <a:endParaRPr sz="28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Mouse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3703775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Click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Double Click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Right Click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Hover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689BF6F8-05FD-436E-9C29-186F17BD2645}"/>
              </a:ext>
            </a:extLst>
          </p:cNvPr>
          <p:cNvSpPr txBox="1">
            <a:spLocks/>
          </p:cNvSpPr>
          <p:nvPr/>
        </p:nvSpPr>
        <p:spPr>
          <a:xfrm>
            <a:off x="3656048" y="1533723"/>
            <a:ext cx="4520512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Long Press (Click and Hold)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6-  </a:t>
            </a:r>
            <a:r>
              <a:rPr lang="en-US" sz="2400" b="1" dirty="0">
                <a:solidFill>
                  <a:srgbClr val="FFFF00"/>
                </a:solidFill>
              </a:rPr>
              <a:t>Drag &amp; Drop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7-  </a:t>
            </a:r>
            <a:r>
              <a:rPr lang="en-US" sz="2400" b="1" dirty="0">
                <a:solidFill>
                  <a:srgbClr val="FFFF00"/>
                </a:solidFill>
              </a:rPr>
              <a:t>Drag &amp; Drop by offset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8-  </a:t>
            </a:r>
            <a:r>
              <a:rPr lang="en-US" sz="2400" b="1" dirty="0">
                <a:solidFill>
                  <a:srgbClr val="FFFF00"/>
                </a:solidFill>
              </a:rPr>
              <a:t>Scroll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841221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S04: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Asynchronous | .then()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4210180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  <p:sp>
        <p:nvSpPr>
          <p:cNvPr id="15" name="Google Shape;140;p14">
            <a:extLst>
              <a:ext uri="{FF2B5EF4-FFF2-40B4-BE49-F238E27FC236}">
                <a16:creationId xmlns:a16="http://schemas.microsoft.com/office/drawing/2014/main" id="{5F74D512-3858-4866-9371-E4FAB00DE2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09686" y="202229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solidFill>
                  <a:schemeClr val="bg1"/>
                </a:solidFill>
              </a:rPr>
              <a:t>What is Promise?</a:t>
            </a:r>
          </a:p>
        </p:txBody>
      </p:sp>
    </p:spTree>
    <p:extLst>
      <p:ext uri="{BB962C8B-B14F-4D97-AF65-F5344CB8AC3E}">
        <p14:creationId xmlns:p14="http://schemas.microsoft.com/office/powerpoint/2010/main" val="4237984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23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F183034-AE32-4B23-9865-3D4F6B7596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6657" y="1464364"/>
            <a:ext cx="4839571" cy="311206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CA63795-7A1F-4607-AD36-87C2266ED2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781" y="1464364"/>
            <a:ext cx="4019143" cy="3014357"/>
          </a:xfrm>
          <a:prstGeom prst="rect">
            <a:avLst/>
          </a:prstGeom>
        </p:spPr>
      </p:pic>
      <p:sp>
        <p:nvSpPr>
          <p:cNvPr id="15" name="Google Shape;140;p14">
            <a:extLst>
              <a:ext uri="{FF2B5EF4-FFF2-40B4-BE49-F238E27FC236}">
                <a16:creationId xmlns:a16="http://schemas.microsoft.com/office/drawing/2014/main" id="{5F74D512-3858-4866-9371-E4FAB00DE2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4068" y="369084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Sync and Async</a:t>
            </a:r>
          </a:p>
        </p:txBody>
      </p:sp>
      <p:sp>
        <p:nvSpPr>
          <p:cNvPr id="16" name="Google Shape;141;p14">
            <a:extLst>
              <a:ext uri="{FF2B5EF4-FFF2-40B4-BE49-F238E27FC236}">
                <a16:creationId xmlns:a16="http://schemas.microsoft.com/office/drawing/2014/main" id="{07541F1A-7BA8-4184-B5E3-2571F1E4BDFE}"/>
              </a:ext>
            </a:extLst>
          </p:cNvPr>
          <p:cNvSpPr txBox="1">
            <a:spLocks/>
          </p:cNvSpPr>
          <p:nvPr/>
        </p:nvSpPr>
        <p:spPr>
          <a:xfrm>
            <a:off x="1756968" y="4506513"/>
            <a:ext cx="97629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Sync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7" name="Google Shape;141;p14">
            <a:extLst>
              <a:ext uri="{FF2B5EF4-FFF2-40B4-BE49-F238E27FC236}">
                <a16:creationId xmlns:a16="http://schemas.microsoft.com/office/drawing/2014/main" id="{5D1CB14B-A143-44C1-99C8-321C5B785E1E}"/>
              </a:ext>
            </a:extLst>
          </p:cNvPr>
          <p:cNvSpPr txBox="1">
            <a:spLocks/>
          </p:cNvSpPr>
          <p:nvPr/>
        </p:nvSpPr>
        <p:spPr>
          <a:xfrm>
            <a:off x="6206385" y="4506513"/>
            <a:ext cx="97629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Async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2645089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24</a:t>
            </a:fld>
            <a:endParaRPr lang="en"/>
          </a:p>
        </p:txBody>
      </p:sp>
      <p:sp>
        <p:nvSpPr>
          <p:cNvPr id="15" name="Google Shape;140;p14">
            <a:extLst>
              <a:ext uri="{FF2B5EF4-FFF2-40B4-BE49-F238E27FC236}">
                <a16:creationId xmlns:a16="http://schemas.microsoft.com/office/drawing/2014/main" id="{5F74D512-3858-4866-9371-E4FAB00DE2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4068" y="369084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Sync and Async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5C6888-C80D-4EC2-8F80-ADA4A882B1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4068" y="1458244"/>
            <a:ext cx="6347169" cy="3316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1626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.then()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25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03659" y="2555796"/>
            <a:ext cx="7586453" cy="2112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then( </a:t>
            </a:r>
            <a:r>
              <a:rPr lang="en-US" sz="2800" dirty="0">
                <a:solidFill>
                  <a:srgbClr val="00B0F0"/>
                </a:solidFill>
              </a:rPr>
              <a:t>(</a:t>
            </a:r>
            <a:r>
              <a:rPr lang="en-US" sz="2800" dirty="0">
                <a:solidFill>
                  <a:srgbClr val="00B050"/>
                </a:solidFill>
              </a:rPr>
              <a:t>VAR</a:t>
            </a:r>
            <a:r>
              <a:rPr lang="en-US" sz="2800" dirty="0">
                <a:solidFill>
                  <a:srgbClr val="00B0F0"/>
                </a:solidFill>
              </a:rPr>
              <a:t>) =&gt; { </a:t>
            </a:r>
            <a:r>
              <a:rPr lang="en-US" sz="2800" dirty="0">
                <a:solidFill>
                  <a:schemeClr val="bg1"/>
                </a:solidFill>
              </a:rPr>
              <a:t>code block </a:t>
            </a:r>
            <a:r>
              <a:rPr lang="en-US" sz="2800" dirty="0">
                <a:solidFill>
                  <a:srgbClr val="00B0F0"/>
                </a:solidFill>
              </a:rPr>
              <a:t>} 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01273" y="1625819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Syntax: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6" name="Google Shape;141;p14">
            <a:extLst>
              <a:ext uri="{FF2B5EF4-FFF2-40B4-BE49-F238E27FC236}">
                <a16:creationId xmlns:a16="http://schemas.microsoft.com/office/drawing/2014/main" id="{9A6B53DA-4E0E-4EFF-825A-E125FCFE8C37}"/>
              </a:ext>
            </a:extLst>
          </p:cNvPr>
          <p:cNvSpPr txBox="1">
            <a:spLocks/>
          </p:cNvSpPr>
          <p:nvPr/>
        </p:nvSpPr>
        <p:spPr>
          <a:xfrm>
            <a:off x="1103660" y="3256362"/>
            <a:ext cx="7530131" cy="2112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then( </a:t>
            </a:r>
            <a:r>
              <a:rPr lang="en-US" sz="2800" dirty="0">
                <a:solidFill>
                  <a:srgbClr val="00B0F0"/>
                </a:solidFill>
              </a:rPr>
              <a:t>(</a:t>
            </a:r>
            <a:r>
              <a:rPr lang="en-US" sz="2800" dirty="0">
                <a:solidFill>
                  <a:srgbClr val="00B050"/>
                </a:solidFill>
              </a:rPr>
              <a:t>VAR</a:t>
            </a:r>
            <a:r>
              <a:rPr lang="en-US" sz="2800" dirty="0">
                <a:solidFill>
                  <a:srgbClr val="00B0F0"/>
                </a:solidFill>
              </a:rPr>
              <a:t>) =&gt; </a:t>
            </a:r>
            <a:r>
              <a:rPr lang="en-US" sz="2800" dirty="0">
                <a:solidFill>
                  <a:schemeClr val="bg1"/>
                </a:solidFill>
              </a:rPr>
              <a:t>function()</a:t>
            </a:r>
            <a:r>
              <a:rPr lang="en-US" sz="2800" dirty="0">
                <a:solidFill>
                  <a:srgbClr val="00B0F0"/>
                </a:solidFill>
              </a:rPr>
              <a:t> 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786384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Usages of .then():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26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3703775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Handle JS Promises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Extract Values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Assertions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Debugging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Aliases ( </a:t>
            </a:r>
            <a:r>
              <a:rPr lang="en-US" sz="2400" b="1" dirty="0">
                <a:solidFill>
                  <a:schemeClr val="bg1"/>
                </a:solidFill>
              </a:rPr>
              <a:t>.as()</a:t>
            </a:r>
            <a:r>
              <a:rPr lang="en-US" sz="2400" b="1" dirty="0">
                <a:solidFill>
                  <a:srgbClr val="FFFF00"/>
                </a:solidFill>
              </a:rPr>
              <a:t> 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764689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S05: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Interact with Elements </a:t>
            </a:r>
            <a:r>
              <a:rPr lang="en-US" sz="34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03913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850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Checkbox / Radio Button / Switch / Dropdown / Chips </a:t>
            </a:r>
          </a:p>
        </p:txBody>
      </p:sp>
    </p:spTree>
    <p:extLst>
      <p:ext uri="{BB962C8B-B14F-4D97-AF65-F5344CB8AC3E}">
        <p14:creationId xmlns:p14="http://schemas.microsoft.com/office/powerpoint/2010/main" val="16889628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Checkbox / Radio Button / Switch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28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25090" y="2146851"/>
            <a:ext cx="7929458" cy="2627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chemeClr val="bg1"/>
                </a:solidFill>
              </a:rPr>
              <a:t>get</a:t>
            </a:r>
            <a:r>
              <a:rPr lang="en-US" sz="3200" dirty="0"/>
              <a:t>(selector).</a:t>
            </a:r>
            <a:r>
              <a:rPr lang="en-US" sz="3200" dirty="0">
                <a:solidFill>
                  <a:srgbClr val="FFFF00"/>
                </a:solidFill>
              </a:rPr>
              <a:t>check()</a:t>
            </a:r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033329BF-6C08-145C-21FD-30B7B8B6EB1C}"/>
              </a:ext>
            </a:extLst>
          </p:cNvPr>
          <p:cNvSpPr txBox="1">
            <a:spLocks/>
          </p:cNvSpPr>
          <p:nvPr/>
        </p:nvSpPr>
        <p:spPr>
          <a:xfrm>
            <a:off x="1125090" y="3049439"/>
            <a:ext cx="7929458" cy="2627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chemeClr val="bg1"/>
                </a:solidFill>
              </a:rPr>
              <a:t>get</a:t>
            </a:r>
            <a:r>
              <a:rPr lang="en-US" sz="3200" dirty="0"/>
              <a:t>(selector).</a:t>
            </a:r>
            <a:r>
              <a:rPr lang="en-US" sz="3200" dirty="0">
                <a:solidFill>
                  <a:srgbClr val="FFFF00"/>
                </a:solidFill>
              </a:rPr>
              <a:t>check( </a:t>
            </a:r>
            <a:r>
              <a:rPr lang="en-US" sz="3200" dirty="0">
                <a:solidFill>
                  <a:srgbClr val="00B0F0"/>
                </a:solidFill>
              </a:rPr>
              <a:t>[‘val1’, ‘val2’] </a:t>
            </a:r>
            <a:r>
              <a:rPr lang="en-US" sz="32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7433046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Checkbox / Radio Button / Switch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29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25090" y="1828037"/>
            <a:ext cx="7929458" cy="3092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be.checked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not.be.checked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  <a:endParaRPr lang="fa-IR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be.enabled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not.be.enabled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257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Why Cypress?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289702" y="1709681"/>
            <a:ext cx="8945387" cy="4015391"/>
          </a:xfrm>
          <a:prstGeom prst="rect">
            <a:avLst/>
          </a:prstGeom>
        </p:spPr>
        <p:txBody>
          <a:bodyPr spcFirstLastPara="1" wrap="square" lIns="91425" tIns="91425" rIns="91425" bIns="91425" numCol="2" anchor="t" anchorCtr="0">
            <a:normAutofit/>
          </a:bodyPr>
          <a:lstStyle/>
          <a:p>
            <a:pPr marL="285750" indent="-285750">
              <a:spcAft>
                <a:spcPts val="1200"/>
              </a:spcAft>
            </a:pPr>
            <a:r>
              <a:rPr lang="en-US" sz="1400" dirty="0"/>
              <a:t>Open Source and Free with big community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Faster than Selenium – Interact with browser session directly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Can be used by QAs and Developers (Unit/Integration/E2E tests)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Time Travel – Getting Snap shot of all actions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Debuggability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Automatic wait for assertions</a:t>
            </a:r>
          </a:p>
          <a:p>
            <a:pPr marL="285750" indent="-285750">
              <a:spcAft>
                <a:spcPts val="1200"/>
              </a:spcAft>
            </a:pPr>
            <a:endParaRPr lang="en-US" sz="1400" dirty="0"/>
          </a:p>
          <a:p>
            <a:pPr marL="285750" indent="-285750">
              <a:spcAft>
                <a:spcPts val="1200"/>
              </a:spcAft>
            </a:pPr>
            <a:endParaRPr lang="en-US" sz="1400" dirty="0"/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Intercept / Spy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Real time reloads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Cypress dashboard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Screenshots and Video Records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Robust documentation </a:t>
            </a:r>
          </a:p>
          <a:p>
            <a:pPr marL="0" indent="0">
              <a:spcAft>
                <a:spcPts val="1200"/>
              </a:spcAft>
              <a:buNone/>
            </a:pPr>
            <a:endParaRPr lang="en-US" sz="1400" dirty="0"/>
          </a:p>
          <a:p>
            <a:pPr marL="0" indent="0">
              <a:spcAft>
                <a:spcPts val="1200"/>
              </a:spcAft>
              <a:buNone/>
            </a:pPr>
            <a:endParaRPr sz="1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696700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Drop Down / Chips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30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952265" y="2078718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(selector).</a:t>
            </a:r>
            <a:r>
              <a:rPr lang="en-US" sz="2400" dirty="0">
                <a:solidFill>
                  <a:srgbClr val="FFFF00"/>
                </a:solidFill>
              </a:rPr>
              <a:t>select(</a:t>
            </a:r>
            <a:r>
              <a:rPr lang="en-US" sz="2400" dirty="0">
                <a:solidFill>
                  <a:srgbClr val="00B0F0"/>
                </a:solidFill>
              </a:rPr>
              <a:t>‘option value’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246170" y="1528512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000" b="1" dirty="0">
                <a:solidFill>
                  <a:schemeClr val="bg1"/>
                </a:solidFill>
              </a:rPr>
              <a:t>1- Native HTML select Tag: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B3187973-146D-6295-56F4-02C647D43ED2}"/>
              </a:ext>
            </a:extLst>
          </p:cNvPr>
          <p:cNvSpPr txBox="1">
            <a:spLocks/>
          </p:cNvSpPr>
          <p:nvPr/>
        </p:nvSpPr>
        <p:spPr>
          <a:xfrm>
            <a:off x="246170" y="3581451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000" b="1" dirty="0">
                <a:solidFill>
                  <a:schemeClr val="bg1"/>
                </a:solidFill>
              </a:rPr>
              <a:t>2- Other types / Chips: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B6A7EF8D-0BB4-D143-D4D6-FE5591B4A977}"/>
              </a:ext>
            </a:extLst>
          </p:cNvPr>
          <p:cNvSpPr txBox="1">
            <a:spLocks/>
          </p:cNvSpPr>
          <p:nvPr/>
        </p:nvSpPr>
        <p:spPr>
          <a:xfrm>
            <a:off x="952263" y="3990889"/>
            <a:ext cx="7586453" cy="1107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dirty="0" err="1"/>
              <a:t>cy.</a:t>
            </a:r>
            <a:r>
              <a:rPr lang="en-US" sz="2400" dirty="0" err="1">
                <a:solidFill>
                  <a:schemeClr val="bg1"/>
                </a:solidFill>
              </a:rPr>
              <a:t>get</a:t>
            </a:r>
            <a:r>
              <a:rPr lang="en-US" sz="2400" dirty="0"/>
              <a:t>(#dropdown).</a:t>
            </a:r>
            <a:r>
              <a:rPr lang="en-US" sz="2400" dirty="0">
                <a:solidFill>
                  <a:srgbClr val="FFFF00"/>
                </a:solidFill>
              </a:rPr>
              <a:t>click()</a:t>
            </a:r>
            <a:br>
              <a:rPr lang="en-US" sz="2400" dirty="0">
                <a:solidFill>
                  <a:srgbClr val="FFFF00"/>
                </a:solidFill>
              </a:rPr>
            </a:b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(#option).</a:t>
            </a:r>
            <a:r>
              <a:rPr lang="en-US" sz="2400" dirty="0">
                <a:solidFill>
                  <a:srgbClr val="FFFF00"/>
                </a:solidFill>
              </a:rPr>
              <a:t>click()</a:t>
            </a:r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0167CB65-1516-33EB-A219-BB80604EA7EE}"/>
              </a:ext>
            </a:extLst>
          </p:cNvPr>
          <p:cNvSpPr txBox="1">
            <a:spLocks/>
          </p:cNvSpPr>
          <p:nvPr/>
        </p:nvSpPr>
        <p:spPr>
          <a:xfrm>
            <a:off x="985395" y="2566462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(selector).</a:t>
            </a:r>
            <a:r>
              <a:rPr lang="en-US" sz="2400" dirty="0">
                <a:solidFill>
                  <a:srgbClr val="FFFF00"/>
                </a:solidFill>
              </a:rPr>
              <a:t>select(</a:t>
            </a:r>
            <a:r>
              <a:rPr lang="en-US" sz="2400" dirty="0">
                <a:solidFill>
                  <a:srgbClr val="00B0F0"/>
                </a:solidFill>
              </a:rPr>
              <a:t>‘Text’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56BB985D-B1F2-1D36-F056-C7E5D16172E2}"/>
              </a:ext>
            </a:extLst>
          </p:cNvPr>
          <p:cNvSpPr txBox="1">
            <a:spLocks/>
          </p:cNvSpPr>
          <p:nvPr/>
        </p:nvSpPr>
        <p:spPr>
          <a:xfrm>
            <a:off x="952264" y="3033256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(selector).</a:t>
            </a:r>
            <a:r>
              <a:rPr lang="en-US" sz="2400" dirty="0">
                <a:solidFill>
                  <a:srgbClr val="FFFF00"/>
                </a:solidFill>
              </a:rPr>
              <a:t>select(</a:t>
            </a:r>
            <a:r>
              <a:rPr lang="en-US" sz="2400" dirty="0">
                <a:solidFill>
                  <a:srgbClr val="00B050"/>
                </a:solidFill>
              </a:rPr>
              <a:t>index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87691139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S06: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Interact with Elements </a:t>
            </a:r>
            <a:r>
              <a:rPr lang="en-US" sz="34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Alert / Dialog (Popup) / Snackbar (Toast Message)/ Tooltip</a:t>
            </a:r>
          </a:p>
        </p:txBody>
      </p:sp>
    </p:spTree>
    <p:extLst>
      <p:ext uri="{BB962C8B-B14F-4D97-AF65-F5344CB8AC3E}">
        <p14:creationId xmlns:p14="http://schemas.microsoft.com/office/powerpoint/2010/main" val="110868000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Interact With Elements 2: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32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4293497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Alert - Alert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Alert – Confirm (Accept)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Alert – Confirm (Dismiss)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Alert – Prompt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689BF6F8-05FD-436E-9C29-186F17BD2645}"/>
              </a:ext>
            </a:extLst>
          </p:cNvPr>
          <p:cNvSpPr txBox="1">
            <a:spLocks/>
          </p:cNvSpPr>
          <p:nvPr/>
        </p:nvSpPr>
        <p:spPr>
          <a:xfrm>
            <a:off x="4835491" y="1573480"/>
            <a:ext cx="4520512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Dialog (Popup)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6-  </a:t>
            </a:r>
            <a:r>
              <a:rPr lang="en-US" sz="2400" b="1" dirty="0">
                <a:solidFill>
                  <a:srgbClr val="FFFF00"/>
                </a:solidFill>
              </a:rPr>
              <a:t>Snackbar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7-  </a:t>
            </a:r>
            <a:r>
              <a:rPr lang="en-US" sz="2400" b="1" dirty="0">
                <a:solidFill>
                  <a:srgbClr val="FFFF00"/>
                </a:solidFill>
              </a:rPr>
              <a:t>Tooltip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3534432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S07: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Interact with Elements </a:t>
            </a:r>
            <a:r>
              <a:rPr lang="en-US" sz="34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3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Multiple Elements (Array)/ Web table / each() / wrap()</a:t>
            </a:r>
          </a:p>
        </p:txBody>
      </p:sp>
    </p:spTree>
    <p:extLst>
      <p:ext uri="{BB962C8B-B14F-4D97-AF65-F5344CB8AC3E}">
        <p14:creationId xmlns:p14="http://schemas.microsoft.com/office/powerpoint/2010/main" val="118965089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S08: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Hooks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describe() / context() / it() / specify()</a:t>
            </a:r>
          </a:p>
        </p:txBody>
      </p:sp>
      <p:sp>
        <p:nvSpPr>
          <p:cNvPr id="4" name="Google Shape;134;p13">
            <a:extLst>
              <a:ext uri="{FF2B5EF4-FFF2-40B4-BE49-F238E27FC236}">
                <a16:creationId xmlns:a16="http://schemas.microsoft.com/office/drawing/2014/main" id="{44F63E64-D741-D251-E26E-38096D04961E}"/>
              </a:ext>
            </a:extLst>
          </p:cNvPr>
          <p:cNvSpPr txBox="1">
            <a:spLocks/>
          </p:cNvSpPr>
          <p:nvPr/>
        </p:nvSpPr>
        <p:spPr>
          <a:xfrm>
            <a:off x="3202151" y="2955228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before() / after() / </a:t>
            </a:r>
            <a:r>
              <a:rPr lang="en-US" sz="1600" dirty="0" err="1"/>
              <a:t>beforeEach</a:t>
            </a:r>
            <a:r>
              <a:rPr lang="en-US" sz="1600" dirty="0"/>
              <a:t>() / </a:t>
            </a:r>
            <a:r>
              <a:rPr lang="en-US" sz="1600" dirty="0" err="1"/>
              <a:t>afterEach</a:t>
            </a:r>
            <a:r>
              <a:rPr lang="en-US" sz="1600" dirty="0"/>
              <a:t>()</a:t>
            </a:r>
          </a:p>
        </p:txBody>
      </p:sp>
      <p:sp>
        <p:nvSpPr>
          <p:cNvPr id="5" name="Google Shape;134;p13">
            <a:extLst>
              <a:ext uri="{FF2B5EF4-FFF2-40B4-BE49-F238E27FC236}">
                <a16:creationId xmlns:a16="http://schemas.microsoft.com/office/drawing/2014/main" id="{CB271A83-202C-7331-267D-FCF0E6499CDE}"/>
              </a:ext>
            </a:extLst>
          </p:cNvPr>
          <p:cNvSpPr txBox="1">
            <a:spLocks/>
          </p:cNvSpPr>
          <p:nvPr/>
        </p:nvSpPr>
        <p:spPr>
          <a:xfrm>
            <a:off x="3202150" y="338674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skip / only</a:t>
            </a:r>
          </a:p>
        </p:txBody>
      </p:sp>
    </p:spTree>
    <p:extLst>
      <p:ext uri="{BB962C8B-B14F-4D97-AF65-F5344CB8AC3E}">
        <p14:creationId xmlns:p14="http://schemas.microsoft.com/office/powerpoint/2010/main" val="12819417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S09: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Cypress Version 10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New features / Changes / Migrate</a:t>
            </a:r>
          </a:p>
        </p:txBody>
      </p:sp>
    </p:spTree>
    <p:extLst>
      <p:ext uri="{BB962C8B-B14F-4D97-AF65-F5344CB8AC3E}">
        <p14:creationId xmlns:p14="http://schemas.microsoft.com/office/powerpoint/2010/main" val="212820148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36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5A39D2-A1B3-B2D3-4ABE-7DF0F60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49" y="244663"/>
            <a:ext cx="7624311" cy="914100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New Feature: </a:t>
            </a:r>
            <a:r>
              <a:rPr lang="en-US" sz="3600" b="1" dirty="0"/>
              <a:t>Component Testing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93A5BCA-D08A-847C-F73F-7082BFE271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930" y="1070360"/>
            <a:ext cx="4226444" cy="3944155"/>
          </a:xfrm>
          <a:prstGeom prst="rect">
            <a:avLst/>
          </a:prstGeom>
        </p:spPr>
      </p:pic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92247310-06E7-9772-6276-D605CF1D0ED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49557154"/>
              </p:ext>
            </p:extLst>
          </p:nvPr>
        </p:nvGraphicFramePr>
        <p:xfrm>
          <a:off x="4699070" y="1915400"/>
          <a:ext cx="3977790" cy="15616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8054280" imgH="3162240" progId="Paint.Picture">
                  <p:embed/>
                </p:oleObj>
              </mc:Choice>
              <mc:Fallback>
                <p:oleObj name="Bitmap Image" r:id="rId4" imgW="8054280" imgH="3162240" progId="Paint.Picture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92247310-06E7-9772-6276-D605CF1D0ED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99070" y="1915400"/>
                        <a:ext cx="3977790" cy="156163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5347076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37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5A39D2-A1B3-B2D3-4ABE-7DF0F60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50" y="244663"/>
            <a:ext cx="7038900" cy="914100"/>
          </a:xfrm>
        </p:spPr>
        <p:txBody>
          <a:bodyPr>
            <a:normAutofit/>
          </a:bodyPr>
          <a:lstStyle/>
          <a:p>
            <a:r>
              <a:rPr lang="en-US" sz="3600" dirty="0"/>
              <a:t>New Cypress App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93A5BCA-D08A-847C-F73F-7082BFE271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060" y="1321102"/>
            <a:ext cx="3904681" cy="364388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30E6FFD-AE73-EDED-BD38-DD11FE2C05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321102"/>
            <a:ext cx="3919947" cy="3677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00886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38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5A39D2-A1B3-B2D3-4ABE-7DF0F60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50" y="244663"/>
            <a:ext cx="7038900" cy="914100"/>
          </a:xfrm>
        </p:spPr>
        <p:txBody>
          <a:bodyPr>
            <a:normAutofit/>
          </a:bodyPr>
          <a:lstStyle/>
          <a:p>
            <a:r>
              <a:rPr lang="en-US" sz="3600" dirty="0"/>
              <a:t>New Test Runner (Overview)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BD78D1-B15A-E50D-D39E-46A7ED5096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8857" y="1580322"/>
            <a:ext cx="5115809" cy="27417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75D9DC9-950D-F6CF-4B40-A7540393AD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642" y="1833879"/>
            <a:ext cx="3461986" cy="2367170"/>
          </a:xfrm>
          <a:prstGeom prst="rect">
            <a:avLst/>
          </a:prstGeom>
        </p:spPr>
      </p:pic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F1CC3745-CAB0-1F31-79C1-731A3BDD9DEB}"/>
              </a:ext>
            </a:extLst>
          </p:cNvPr>
          <p:cNvSpPr txBox="1">
            <a:spLocks/>
          </p:cNvSpPr>
          <p:nvPr/>
        </p:nvSpPr>
        <p:spPr>
          <a:xfrm>
            <a:off x="1437862" y="4300384"/>
            <a:ext cx="1030356" cy="8475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b="1" dirty="0">
                <a:solidFill>
                  <a:srgbClr val="FFFF00"/>
                </a:solidFill>
              </a:rPr>
              <a:t>v9.x</a:t>
            </a:r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B7D349B6-F473-EE83-B6B1-6AD36C636E67}"/>
              </a:ext>
            </a:extLst>
          </p:cNvPr>
          <p:cNvSpPr txBox="1">
            <a:spLocks/>
          </p:cNvSpPr>
          <p:nvPr/>
        </p:nvSpPr>
        <p:spPr>
          <a:xfrm>
            <a:off x="6346761" y="4347596"/>
            <a:ext cx="1176130" cy="926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b="1" dirty="0">
                <a:solidFill>
                  <a:srgbClr val="FFFF00"/>
                </a:solidFill>
              </a:rPr>
              <a:t>v10</a:t>
            </a:r>
          </a:p>
        </p:txBody>
      </p:sp>
    </p:spTree>
    <p:extLst>
      <p:ext uri="{BB962C8B-B14F-4D97-AF65-F5344CB8AC3E}">
        <p14:creationId xmlns:p14="http://schemas.microsoft.com/office/powerpoint/2010/main" val="31797219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39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5A39D2-A1B3-B2D3-4ABE-7DF0F60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50" y="244663"/>
            <a:ext cx="7038900" cy="914100"/>
          </a:xfrm>
        </p:spPr>
        <p:txBody>
          <a:bodyPr>
            <a:normAutofit/>
          </a:bodyPr>
          <a:lstStyle/>
          <a:p>
            <a:r>
              <a:rPr lang="en-US" sz="3600" dirty="0"/>
              <a:t>New Test Runner (Logger)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D4DF630-3E96-6F3F-18B7-5114B1519D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2339" y="1694423"/>
            <a:ext cx="4758440" cy="249942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735F895-4DEA-535D-BF6E-C4E6E4A91F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20" y="1769165"/>
            <a:ext cx="3715976" cy="2463248"/>
          </a:xfrm>
          <a:prstGeom prst="rect">
            <a:avLst/>
          </a:prstGeom>
        </p:spPr>
      </p:pic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F7EB1C7B-78AB-8933-4C09-CF6E2658262D}"/>
              </a:ext>
            </a:extLst>
          </p:cNvPr>
          <p:cNvSpPr txBox="1">
            <a:spLocks/>
          </p:cNvSpPr>
          <p:nvPr/>
        </p:nvSpPr>
        <p:spPr>
          <a:xfrm>
            <a:off x="1437862" y="4300384"/>
            <a:ext cx="1030356" cy="8475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b="1" dirty="0">
                <a:solidFill>
                  <a:srgbClr val="FFFF00"/>
                </a:solidFill>
              </a:rPr>
              <a:t>v9.x</a:t>
            </a:r>
          </a:p>
        </p:txBody>
      </p:sp>
      <p:sp>
        <p:nvSpPr>
          <p:cNvPr id="12" name="Google Shape;141;p14">
            <a:extLst>
              <a:ext uri="{FF2B5EF4-FFF2-40B4-BE49-F238E27FC236}">
                <a16:creationId xmlns:a16="http://schemas.microsoft.com/office/drawing/2014/main" id="{5B6B0E1B-E80E-B48E-E263-46F88311061F}"/>
              </a:ext>
            </a:extLst>
          </p:cNvPr>
          <p:cNvSpPr txBox="1">
            <a:spLocks/>
          </p:cNvSpPr>
          <p:nvPr/>
        </p:nvSpPr>
        <p:spPr>
          <a:xfrm>
            <a:off x="5972387" y="4344283"/>
            <a:ext cx="1176130" cy="926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b="1" dirty="0">
                <a:solidFill>
                  <a:srgbClr val="FFFF00"/>
                </a:solidFill>
              </a:rPr>
              <a:t>v10</a:t>
            </a:r>
          </a:p>
        </p:txBody>
      </p:sp>
    </p:spTree>
    <p:extLst>
      <p:ext uri="{BB962C8B-B14F-4D97-AF65-F5344CB8AC3E}">
        <p14:creationId xmlns:p14="http://schemas.microsoft.com/office/powerpoint/2010/main" val="7872438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Limits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289702" y="1580055"/>
            <a:ext cx="8945387" cy="4145017"/>
          </a:xfrm>
          <a:prstGeom prst="rect">
            <a:avLst/>
          </a:prstGeom>
        </p:spPr>
        <p:txBody>
          <a:bodyPr spcFirstLastPara="1" wrap="square" lIns="91425" tIns="91425" rIns="91425" bIns="91425" numCol="1" anchor="t" anchorCtr="0">
            <a:normAutofit/>
          </a:bodyPr>
          <a:lstStyle/>
          <a:p>
            <a:pPr marL="285750" indent="-285750">
              <a:spcAft>
                <a:spcPts val="1200"/>
              </a:spcAft>
            </a:pPr>
            <a:r>
              <a:rPr lang="en-US" sz="1400" dirty="0"/>
              <a:t>Doesn't support XPath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Doesn't support Safari / (Supported Browsers: Chrome, Firefox, Edge, Electron )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IDE Debug is not supported. Pause and debug on checkpoints is not possible 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Doesn't keep user Auth state and Login Info by default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Async/Await approach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Problem with CI/CD integration on third-party hosted agents.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You have to add a lot of dependencies and plugins to support all your test scenarios.</a:t>
            </a:r>
            <a:endParaRPr sz="1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487777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40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5A39D2-A1B3-B2D3-4ABE-7DF0F60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50" y="244663"/>
            <a:ext cx="7038900" cy="914100"/>
          </a:xfrm>
        </p:spPr>
        <p:txBody>
          <a:bodyPr>
            <a:normAutofit/>
          </a:bodyPr>
          <a:lstStyle/>
          <a:p>
            <a:r>
              <a:rPr lang="en-US" sz="3600" dirty="0"/>
              <a:t>Files/Folders structure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BB002C58-9090-8431-CAE1-75C8CB4B8C7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1901697"/>
              </p:ext>
            </p:extLst>
          </p:nvPr>
        </p:nvGraphicFramePr>
        <p:xfrm>
          <a:off x="717691" y="1052049"/>
          <a:ext cx="7276683" cy="3846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2184560" imgH="6423840" progId="">
                  <p:embed/>
                </p:oleObj>
              </mc:Choice>
              <mc:Fallback>
                <p:oleObj r:id="rId3" imgW="12184560" imgH="6423840" progId="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BB002C58-9090-8431-CAE1-75C8CB4B8C7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7691" y="1052049"/>
                        <a:ext cx="7276683" cy="38467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7136909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S10: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Aliases ( .as() )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243141971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Usages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42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573364" y="1608332"/>
            <a:ext cx="5595523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Reuse DOM elements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Sharing Variables / Fixtures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Intercept()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Request()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8304674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S11: </a:t>
            </a:r>
            <a:br>
              <a:rPr lang="en-US" sz="2400" dirty="0"/>
            </a:br>
            <a:br>
              <a:rPr lang="en-US" sz="3400" dirty="0"/>
            </a:br>
            <a:r>
              <a:rPr lang="en-US" sz="3100" dirty="0"/>
              <a:t>Functions | Custom Commands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69210224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Define Functions + Scope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44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097E0DB-2EDB-C9FC-1933-203C3F2E27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8731" y="1440081"/>
            <a:ext cx="2523212" cy="3274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50218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Custom Commands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45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FDEE9C-F7D3-F909-1CDF-F0E0C3604E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5765" y="1300843"/>
            <a:ext cx="6095921" cy="3685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94024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Type Declaration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46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127B5B-6AA5-1F83-3296-AC8879BB65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3734" y="1597673"/>
            <a:ext cx="6572820" cy="2869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41094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Multiple Commands Files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47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1A64AE-42FC-B82E-F4D1-D097C76338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907" y="1820312"/>
            <a:ext cx="7365368" cy="2808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87281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Documentation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48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2A6F0ED-D682-0F8D-81D1-186E557567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9774" y="1370719"/>
            <a:ext cx="4716436" cy="3587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18140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S13: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its()  ,  invoke()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18391923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Commands</a:t>
            </a:r>
            <a:endParaRPr sz="36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CDB7D51-2C67-409E-B6CB-8CB29413E9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699" y="1431163"/>
            <a:ext cx="3333168" cy="3445637"/>
          </a:xfrm>
          <a:prstGeom prst="rect">
            <a:avLst/>
          </a:prstGeo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E59413C-83F9-441E-BC48-CBEA5C79E3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27062" y="1958428"/>
            <a:ext cx="4209338" cy="2520322"/>
          </a:xfrm>
        </p:spPr>
        <p:txBody>
          <a:bodyPr/>
          <a:lstStyle/>
          <a:p>
            <a:pPr marL="146050" indent="0">
              <a:buNone/>
            </a:pPr>
            <a:r>
              <a:rPr lang="en-US" dirty="0"/>
              <a:t>Project Initialize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4A15C9A4-B449-4D86-9D34-F13EDFD36C8B}"/>
              </a:ext>
            </a:extLst>
          </p:cNvPr>
          <p:cNvSpPr txBox="1">
            <a:spLocks/>
          </p:cNvSpPr>
          <p:nvPr/>
        </p:nvSpPr>
        <p:spPr>
          <a:xfrm>
            <a:off x="4127062" y="2339695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Install Cypress in project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563445B3-0B43-43E8-AA12-85D5F6AA5B68}"/>
              </a:ext>
            </a:extLst>
          </p:cNvPr>
          <p:cNvSpPr txBox="1">
            <a:spLocks/>
          </p:cNvSpPr>
          <p:nvPr/>
        </p:nvSpPr>
        <p:spPr>
          <a:xfrm>
            <a:off x="4127062" y="2761861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Check version of installed Cypress</a:t>
            </a:r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1F26A49C-78E9-41EE-82A6-44295735584A}"/>
              </a:ext>
            </a:extLst>
          </p:cNvPr>
          <p:cNvSpPr txBox="1">
            <a:spLocks/>
          </p:cNvSpPr>
          <p:nvPr/>
        </p:nvSpPr>
        <p:spPr>
          <a:xfrm>
            <a:off x="4127062" y="3218589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Open Cypress GUI (and Initialize on first time)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10AEE5B1-0B2A-4E3E-96B1-32AC3DA1ACA6}"/>
              </a:ext>
            </a:extLst>
          </p:cNvPr>
          <p:cNvSpPr txBox="1">
            <a:spLocks/>
          </p:cNvSpPr>
          <p:nvPr/>
        </p:nvSpPr>
        <p:spPr>
          <a:xfrm>
            <a:off x="4127061" y="3675317"/>
            <a:ext cx="4694621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Run Cypress test in Command Line (headless by default)</a:t>
            </a:r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3D6B7A68-3455-4A5E-A611-2284E017386F}"/>
              </a:ext>
            </a:extLst>
          </p:cNvPr>
          <p:cNvSpPr txBox="1">
            <a:spLocks/>
          </p:cNvSpPr>
          <p:nvPr/>
        </p:nvSpPr>
        <p:spPr>
          <a:xfrm>
            <a:off x="4127062" y="4056584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Run Cypress test in Command Line with showing browser</a:t>
            </a:r>
          </a:p>
        </p:txBody>
      </p:sp>
    </p:spTree>
    <p:extLst>
      <p:ext uri="{BB962C8B-B14F-4D97-AF65-F5344CB8AC3E}">
        <p14:creationId xmlns:p14="http://schemas.microsoft.com/office/powerpoint/2010/main" val="35843301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S14, S15: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Assertions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346682760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Bundled libraries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51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560113" y="1662386"/>
            <a:ext cx="5595523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 err="1">
                <a:solidFill>
                  <a:srgbClr val="FFFF00"/>
                </a:solidFill>
              </a:rPr>
              <a:t>ChaiJS</a:t>
            </a: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Chai-jQuery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 err="1">
                <a:solidFill>
                  <a:srgbClr val="FFFF00"/>
                </a:solidFill>
              </a:rPr>
              <a:t>SinonChai</a:t>
            </a: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7814225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Assertion categories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52</a:t>
            </a:fld>
            <a:endParaRPr lang="en"/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246170" y="1528512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000" b="1" dirty="0">
                <a:solidFill>
                  <a:schemeClr val="bg1"/>
                </a:solidFill>
              </a:rPr>
              <a:t>1- Implicit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B3187973-146D-6295-56F4-02C647D43ED2}"/>
              </a:ext>
            </a:extLst>
          </p:cNvPr>
          <p:cNvSpPr txBox="1">
            <a:spLocks/>
          </p:cNvSpPr>
          <p:nvPr/>
        </p:nvSpPr>
        <p:spPr>
          <a:xfrm>
            <a:off x="246170" y="2805899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000" b="1" dirty="0">
                <a:solidFill>
                  <a:schemeClr val="bg1"/>
                </a:solidFill>
              </a:rPr>
              <a:t>2- Explicit: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B6A7EF8D-0BB4-D143-D4D6-FE5591B4A977}"/>
              </a:ext>
            </a:extLst>
          </p:cNvPr>
          <p:cNvSpPr txBox="1">
            <a:spLocks/>
          </p:cNvSpPr>
          <p:nvPr/>
        </p:nvSpPr>
        <p:spPr>
          <a:xfrm>
            <a:off x="1021838" y="3349619"/>
            <a:ext cx="7779026" cy="1748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6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dirty="0" err="1"/>
              <a:t>cy.</a:t>
            </a:r>
            <a:r>
              <a:rPr lang="en-US" sz="2400" dirty="0" err="1">
                <a:solidFill>
                  <a:schemeClr val="bg1"/>
                </a:solidFill>
              </a:rPr>
              <a:t>get</a:t>
            </a:r>
            <a:r>
              <a:rPr lang="en-US" sz="2400" dirty="0"/>
              <a:t>(#dropdown).</a:t>
            </a:r>
            <a:r>
              <a:rPr lang="en-US" sz="2400" dirty="0">
                <a:solidFill>
                  <a:schemeClr val="bg1"/>
                </a:solidFill>
              </a:rPr>
              <a:t>then((</a:t>
            </a:r>
            <a:r>
              <a:rPr lang="en-US" sz="2400" dirty="0">
                <a:solidFill>
                  <a:srgbClr val="00B050"/>
                </a:solidFill>
              </a:rPr>
              <a:t>$el </a:t>
            </a:r>
            <a:r>
              <a:rPr lang="en-US" sz="2400" dirty="0">
                <a:solidFill>
                  <a:schemeClr val="bg1"/>
                </a:solidFill>
              </a:rPr>
              <a:t>)=&gt; {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dirty="0">
                <a:solidFill>
                  <a:srgbClr val="FFFF00"/>
                </a:solidFill>
              </a:rPr>
              <a:t>expect(</a:t>
            </a:r>
            <a:r>
              <a:rPr lang="en-US" sz="2400" dirty="0">
                <a:solidFill>
                  <a:srgbClr val="00B050"/>
                </a:solidFill>
              </a:rPr>
              <a:t>$</a:t>
            </a:r>
            <a:r>
              <a:rPr lang="en-US" sz="2400" dirty="0" err="1">
                <a:solidFill>
                  <a:srgbClr val="00B050"/>
                </a:solidFill>
              </a:rPr>
              <a:t>el</a:t>
            </a:r>
            <a:r>
              <a:rPr lang="en-US" sz="2400" dirty="0">
                <a:solidFill>
                  <a:srgbClr val="FFFF00"/>
                </a:solidFill>
              </a:rPr>
              <a:t>).</a:t>
            </a:r>
            <a:r>
              <a:rPr lang="en-US" sz="2400" dirty="0">
                <a:solidFill>
                  <a:srgbClr val="00B0F0"/>
                </a:solidFill>
              </a:rPr>
              <a:t> condition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dirty="0">
                <a:solidFill>
                  <a:srgbClr val="FFFF00"/>
                </a:solidFill>
              </a:rPr>
              <a:t>assert.</a:t>
            </a:r>
            <a:r>
              <a:rPr lang="en-US" sz="2400" dirty="0">
                <a:solidFill>
                  <a:srgbClr val="00B0F0"/>
                </a:solidFill>
              </a:rPr>
              <a:t> condition</a:t>
            </a:r>
            <a:r>
              <a:rPr lang="en-US" sz="2400" dirty="0">
                <a:solidFill>
                  <a:srgbClr val="FFFF00"/>
                </a:solidFill>
              </a:rPr>
              <a:t>(</a:t>
            </a:r>
            <a:r>
              <a:rPr lang="en-US" sz="2400" dirty="0">
                <a:solidFill>
                  <a:srgbClr val="00B050"/>
                </a:solidFill>
              </a:rPr>
              <a:t>$</a:t>
            </a:r>
            <a:r>
              <a:rPr lang="en-US" sz="2400" dirty="0" err="1">
                <a:solidFill>
                  <a:srgbClr val="00B050"/>
                </a:solidFill>
              </a:rPr>
              <a:t>el</a:t>
            </a:r>
            <a:r>
              <a:rPr lang="en-US" sz="2400" dirty="0" err="1">
                <a:solidFill>
                  <a:srgbClr val="FFFF00"/>
                </a:solidFill>
              </a:rPr>
              <a:t>,</a:t>
            </a:r>
            <a:r>
              <a:rPr lang="en-US" sz="2400" dirty="0" err="1">
                <a:solidFill>
                  <a:schemeClr val="bg1"/>
                </a:solidFill>
              </a:rPr>
              <a:t>expected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dirty="0">
                <a:solidFill>
                  <a:srgbClr val="FFFF00"/>
                </a:solidFill>
              </a:rPr>
              <a:t>})</a:t>
            </a:r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0167CB65-1516-33EB-A219-BB80604EA7EE}"/>
              </a:ext>
            </a:extLst>
          </p:cNvPr>
          <p:cNvSpPr txBox="1">
            <a:spLocks/>
          </p:cNvSpPr>
          <p:nvPr/>
        </p:nvSpPr>
        <p:spPr>
          <a:xfrm>
            <a:off x="1025151" y="2001477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(selector).</a:t>
            </a:r>
            <a:r>
              <a:rPr lang="en-US" sz="2400" dirty="0">
                <a:solidFill>
                  <a:srgbClr val="FFFF00"/>
                </a:solidFill>
              </a:rPr>
              <a:t>should(</a:t>
            </a:r>
            <a:r>
              <a:rPr lang="en-US" sz="2400" dirty="0">
                <a:solidFill>
                  <a:srgbClr val="00B0F0"/>
                </a:solidFill>
              </a:rPr>
              <a:t>condition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56BB985D-B1F2-1D36-F056-C7E5D16172E2}"/>
              </a:ext>
            </a:extLst>
          </p:cNvPr>
          <p:cNvSpPr txBox="1">
            <a:spLocks/>
          </p:cNvSpPr>
          <p:nvPr/>
        </p:nvSpPr>
        <p:spPr>
          <a:xfrm>
            <a:off x="1021838" y="2403688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>
                <a:solidFill>
                  <a:srgbClr val="FFFF00"/>
                </a:solidFill>
              </a:rPr>
              <a:t>                                   .and(</a:t>
            </a:r>
            <a:r>
              <a:rPr lang="en-US" sz="2400" dirty="0">
                <a:solidFill>
                  <a:srgbClr val="00B0F0"/>
                </a:solidFill>
              </a:rPr>
              <a:t>condition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68070271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Types of assertions: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53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7" y="1506673"/>
            <a:ext cx="4326628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1-  </a:t>
            </a:r>
            <a:r>
              <a:rPr lang="en-US" sz="2000" b="1" dirty="0">
                <a:solidFill>
                  <a:srgbClr val="FFFF00"/>
                </a:solidFill>
              </a:rPr>
              <a:t>Attributes (class, value, link, etc.)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rgbClr val="FFFF00"/>
                </a:solidFill>
              </a:rPr>
              <a:t>     | check invalid input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2-  </a:t>
            </a:r>
            <a:r>
              <a:rPr lang="en-US" sz="2000" b="1" dirty="0">
                <a:solidFill>
                  <a:srgbClr val="FFFF00"/>
                </a:solidFill>
              </a:rPr>
              <a:t>Text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3-  </a:t>
            </a:r>
            <a:r>
              <a:rPr lang="en-US" sz="2000" b="1" dirty="0">
                <a:solidFill>
                  <a:srgbClr val="FFFF00"/>
                </a:solidFill>
              </a:rPr>
              <a:t>State (selected | unselected 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rgbClr val="FFFF00"/>
                </a:solidFill>
              </a:rPr>
              <a:t>     | Radio button | Switch | Checkbox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200" b="1" dirty="0">
                <a:solidFill>
                  <a:srgbClr val="FFFF00"/>
                </a:solidFill>
              </a:rPr>
              <a:t> 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689BF6F8-05FD-436E-9C29-186F17BD2645}"/>
              </a:ext>
            </a:extLst>
          </p:cNvPr>
          <p:cNvSpPr txBox="1">
            <a:spLocks/>
          </p:cNvSpPr>
          <p:nvPr/>
        </p:nvSpPr>
        <p:spPr>
          <a:xfrm>
            <a:off x="4871935" y="3251928"/>
            <a:ext cx="4520512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200" b="1" dirty="0">
                <a:solidFill>
                  <a:schemeClr val="bg1"/>
                </a:solidFill>
              </a:rPr>
              <a:t>// Timeout option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200" dirty="0"/>
          </a:p>
        </p:txBody>
      </p:sp>
      <p:sp>
        <p:nvSpPr>
          <p:cNvPr id="3" name="Google Shape;141;p14">
            <a:extLst>
              <a:ext uri="{FF2B5EF4-FFF2-40B4-BE49-F238E27FC236}">
                <a16:creationId xmlns:a16="http://schemas.microsoft.com/office/drawing/2014/main" id="{D891971B-2546-3A1F-40D0-6BAE70CDA162}"/>
              </a:ext>
            </a:extLst>
          </p:cNvPr>
          <p:cNvSpPr txBox="1">
            <a:spLocks/>
          </p:cNvSpPr>
          <p:nvPr/>
        </p:nvSpPr>
        <p:spPr>
          <a:xfrm>
            <a:off x="4827073" y="1533723"/>
            <a:ext cx="4137785" cy="1724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4-  </a:t>
            </a:r>
            <a:r>
              <a:rPr lang="en-US" sz="2000" b="1" dirty="0">
                <a:solidFill>
                  <a:srgbClr val="FFFF00"/>
                </a:solidFill>
              </a:rPr>
              <a:t>State (enabled | disabled)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5-  </a:t>
            </a:r>
            <a:r>
              <a:rPr lang="en-US" sz="2000" b="1" dirty="0">
                <a:solidFill>
                  <a:srgbClr val="FFFF00"/>
                </a:solidFill>
              </a:rPr>
              <a:t>Existence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6-  </a:t>
            </a:r>
            <a:r>
              <a:rPr lang="en-US" sz="2000" b="1" dirty="0">
                <a:solidFill>
                  <a:srgbClr val="FFFF00"/>
                </a:solidFill>
              </a:rPr>
              <a:t>Visibility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0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0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6824407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S16: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 err="1"/>
              <a:t>iFrame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166733132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S17: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API Testing with Cypress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304416444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64998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API: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56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000" dirty="0">
              <a:solidFill>
                <a:srgbClr val="FFFF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88960D-38AB-D439-04A1-0825F7149D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6518" y="1467573"/>
            <a:ext cx="4808393" cy="3434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7312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API Test Automation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57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560113" y="1662386"/>
            <a:ext cx="5920351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</a:t>
            </a:r>
            <a:r>
              <a:rPr lang="en-US" sz="2400" b="1" dirty="0">
                <a:solidFill>
                  <a:srgbClr val="FFFF00"/>
                </a:solidFill>
              </a:rPr>
              <a:t>Verifications | Assertions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</a:t>
            </a:r>
            <a:r>
              <a:rPr lang="en-US" sz="2400" b="1" dirty="0">
                <a:solidFill>
                  <a:srgbClr val="FFFF00"/>
                </a:solidFill>
              </a:rPr>
              <a:t>API Chaining (Scenarios)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Helper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5953579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107635" y="976701"/>
            <a:ext cx="6036365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S18: </a:t>
            </a:r>
            <a:br>
              <a:rPr lang="en-US" sz="2800" dirty="0"/>
            </a:br>
            <a:br>
              <a:rPr lang="en-US" sz="2400" dirty="0"/>
            </a:br>
            <a:r>
              <a:rPr lang="en-US" sz="2400" dirty="0"/>
              <a:t>Handle cookies and storages</a:t>
            </a:r>
            <a:br>
              <a:rPr lang="en-US" sz="2400" dirty="0"/>
            </a:br>
            <a:r>
              <a:rPr lang="en-US" sz="2400" dirty="0"/>
              <a:t>Keep user logged in</a:t>
            </a:r>
            <a:br>
              <a:rPr lang="en-US" sz="2400" dirty="0"/>
            </a:br>
            <a:r>
              <a:rPr lang="en-US" sz="2400" dirty="0" err="1"/>
              <a:t>cy.session</a:t>
            </a:r>
            <a:r>
              <a:rPr lang="en-US" sz="2400" dirty="0"/>
              <a:t>()</a:t>
            </a:r>
            <a:br>
              <a:rPr lang="en-US" sz="2400" dirty="0"/>
            </a:br>
            <a:r>
              <a:rPr lang="en-US" sz="2400" dirty="0"/>
              <a:t>Login/Logout programmatically (API)</a:t>
            </a:r>
            <a:br>
              <a:rPr lang="en-US" sz="2400" dirty="0"/>
            </a:br>
            <a:r>
              <a:rPr lang="en-US" sz="2400" dirty="0"/>
              <a:t>Multi session testing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91512139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S19: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Spy / Stub / Intercept / Mock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14905147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S02: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Locate Elements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99949306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090755" y="661502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Spy vs Stub: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60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000" dirty="0">
              <a:solidFill>
                <a:srgbClr val="FFFF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83A1343-B624-6F69-7263-D877825F3D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593" y="1974120"/>
            <a:ext cx="3850761" cy="153435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E085FB8-DD76-C2F2-4E01-6DE4495F71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8139" y="1974120"/>
            <a:ext cx="3850762" cy="1534357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DAF5A24-34D5-B845-CA82-ABF4B980BE8D}"/>
              </a:ext>
            </a:extLst>
          </p:cNvPr>
          <p:cNvCxnSpPr/>
          <p:nvPr/>
        </p:nvCxnSpPr>
        <p:spPr>
          <a:xfrm>
            <a:off x="4422913" y="1431235"/>
            <a:ext cx="0" cy="2981739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301053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S20: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 err="1"/>
              <a:t>DataDriven</a:t>
            </a:r>
            <a:r>
              <a:rPr lang="en-US" sz="3400" dirty="0"/>
              <a:t> 1 - Fixtures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247541146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S21: </a:t>
            </a:r>
            <a:br>
              <a:rPr lang="en-US" sz="2400" dirty="0"/>
            </a:br>
            <a:br>
              <a:rPr lang="en-US" sz="3400" dirty="0"/>
            </a:br>
            <a:r>
              <a:rPr lang="en-US" sz="3100" dirty="0" err="1"/>
              <a:t>DataDriven</a:t>
            </a:r>
            <a:r>
              <a:rPr lang="en-US" sz="3100" dirty="0"/>
              <a:t> 2 – Work with Files</a:t>
            </a:r>
            <a:br>
              <a:rPr lang="en-US" sz="3100" dirty="0"/>
            </a:b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138101609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DDT2 – Work with Files: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63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7" y="1506673"/>
            <a:ext cx="4326628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1-  </a:t>
            </a:r>
            <a:r>
              <a:rPr lang="en-US" sz="2000" b="1" dirty="0">
                <a:solidFill>
                  <a:srgbClr val="FFFF00"/>
                </a:solidFill>
              </a:rPr>
              <a:t>Read File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2-  </a:t>
            </a:r>
            <a:r>
              <a:rPr lang="en-US" sz="2000" b="1" dirty="0">
                <a:solidFill>
                  <a:srgbClr val="FFFF00"/>
                </a:solidFill>
              </a:rPr>
              <a:t>Write File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3-  </a:t>
            </a:r>
            <a:r>
              <a:rPr lang="en-US" sz="2000" b="1" dirty="0">
                <a:solidFill>
                  <a:srgbClr val="FFFF00"/>
                </a:solidFill>
              </a:rPr>
              <a:t>Play MP3 Audio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4-  </a:t>
            </a:r>
            <a:r>
              <a:rPr lang="en-US" sz="2000" b="1" dirty="0">
                <a:solidFill>
                  <a:srgbClr val="FFFF00"/>
                </a:solidFill>
              </a:rPr>
              <a:t>Read Excel file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5-  </a:t>
            </a:r>
            <a:r>
              <a:rPr lang="en-US" sz="2000" b="1" dirty="0">
                <a:solidFill>
                  <a:srgbClr val="FFFF00"/>
                </a:solidFill>
              </a:rPr>
              <a:t>Read/Write JSON file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0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r>
              <a:rPr lang="en-US" sz="2200" b="1" dirty="0">
                <a:solidFill>
                  <a:srgbClr val="FFFF00"/>
                </a:solidFill>
              </a:rPr>
              <a:t> 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3" name="Google Shape;141;p14">
            <a:extLst>
              <a:ext uri="{FF2B5EF4-FFF2-40B4-BE49-F238E27FC236}">
                <a16:creationId xmlns:a16="http://schemas.microsoft.com/office/drawing/2014/main" id="{D891971B-2546-3A1F-40D0-6BAE70CDA162}"/>
              </a:ext>
            </a:extLst>
          </p:cNvPr>
          <p:cNvSpPr txBox="1">
            <a:spLocks/>
          </p:cNvSpPr>
          <p:nvPr/>
        </p:nvSpPr>
        <p:spPr>
          <a:xfrm>
            <a:off x="4827073" y="1533723"/>
            <a:ext cx="4137785" cy="2604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6-  </a:t>
            </a:r>
            <a:r>
              <a:rPr lang="en-US" sz="2000" b="1" dirty="0">
                <a:solidFill>
                  <a:srgbClr val="FFFF00"/>
                </a:solidFill>
              </a:rPr>
              <a:t>Download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7-  </a:t>
            </a:r>
            <a:r>
              <a:rPr lang="en-US" sz="2000" b="1" dirty="0">
                <a:solidFill>
                  <a:srgbClr val="FFFF00"/>
                </a:solidFill>
              </a:rPr>
              <a:t>Upload (Single/Multiple)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8-  </a:t>
            </a:r>
            <a:r>
              <a:rPr lang="en-US" sz="2000" b="1" dirty="0">
                <a:solidFill>
                  <a:srgbClr val="FFFF00"/>
                </a:solidFill>
              </a:rPr>
              <a:t>Delete File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9-  </a:t>
            </a:r>
            <a:r>
              <a:rPr lang="en-US" sz="2000" b="1" dirty="0">
                <a:solidFill>
                  <a:srgbClr val="FFFF00"/>
                </a:solidFill>
              </a:rPr>
              <a:t>Delete Folder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0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0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0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0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7217923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S22: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Waits in Cypress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231783029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Waits in Cypress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65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7" y="1506673"/>
            <a:ext cx="4326628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1-  </a:t>
            </a:r>
            <a:r>
              <a:rPr lang="en-US" sz="2000" b="1" dirty="0">
                <a:solidFill>
                  <a:srgbClr val="FFFF00"/>
                </a:solidFill>
              </a:rPr>
              <a:t>Explicit and Implicit waits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2-  </a:t>
            </a:r>
            <a:r>
              <a:rPr lang="en-US" sz="2000" b="1" dirty="0" err="1">
                <a:solidFill>
                  <a:srgbClr val="FFFF00"/>
                </a:solidFill>
              </a:rPr>
              <a:t>defaultCommandTimeout</a:t>
            </a:r>
            <a:endParaRPr lang="en-US" sz="20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3-  </a:t>
            </a:r>
            <a:r>
              <a:rPr lang="en-US" sz="2000" b="1" dirty="0">
                <a:solidFill>
                  <a:srgbClr val="FFFF00"/>
                </a:solidFill>
              </a:rPr>
              <a:t>Wait for presence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4-  </a:t>
            </a:r>
            <a:r>
              <a:rPr lang="en-US" sz="2000" b="1" dirty="0">
                <a:solidFill>
                  <a:srgbClr val="FFFF00"/>
                </a:solidFill>
              </a:rPr>
              <a:t>Wait for visibility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5-  </a:t>
            </a:r>
            <a:r>
              <a:rPr lang="en-US" sz="2000" b="1" dirty="0">
                <a:solidFill>
                  <a:srgbClr val="FFFF00"/>
                </a:solidFill>
              </a:rPr>
              <a:t>Wait for existence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0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r>
              <a:rPr lang="en-US" sz="2200" b="1" dirty="0">
                <a:solidFill>
                  <a:srgbClr val="FFFF00"/>
                </a:solidFill>
              </a:rPr>
              <a:t> 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3" name="Google Shape;141;p14">
            <a:extLst>
              <a:ext uri="{FF2B5EF4-FFF2-40B4-BE49-F238E27FC236}">
                <a16:creationId xmlns:a16="http://schemas.microsoft.com/office/drawing/2014/main" id="{D891971B-2546-3A1F-40D0-6BAE70CDA162}"/>
              </a:ext>
            </a:extLst>
          </p:cNvPr>
          <p:cNvSpPr txBox="1">
            <a:spLocks/>
          </p:cNvSpPr>
          <p:nvPr/>
        </p:nvSpPr>
        <p:spPr>
          <a:xfrm>
            <a:off x="4827073" y="1533723"/>
            <a:ext cx="4137785" cy="2604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6-  </a:t>
            </a:r>
            <a:r>
              <a:rPr lang="en-US" sz="2000" b="1" dirty="0">
                <a:solidFill>
                  <a:srgbClr val="FFFF00"/>
                </a:solidFill>
              </a:rPr>
              <a:t>Wait for being enable/disable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7-  </a:t>
            </a:r>
            <a:r>
              <a:rPr lang="en-US" sz="2000" b="1" dirty="0">
                <a:solidFill>
                  <a:srgbClr val="FFFF00"/>
                </a:solidFill>
              </a:rPr>
              <a:t>Wait for page title change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8-  </a:t>
            </a:r>
            <a:r>
              <a:rPr lang="en-US" sz="2000" b="1" dirty="0">
                <a:solidFill>
                  <a:srgbClr val="FFFF00"/>
                </a:solidFill>
              </a:rPr>
              <a:t>Wait for change attributes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9-  </a:t>
            </a:r>
            <a:r>
              <a:rPr lang="en-US" sz="2000" b="1" dirty="0">
                <a:solidFill>
                  <a:srgbClr val="FFFF00"/>
                </a:solidFill>
              </a:rPr>
              <a:t>Wait for page to be loaded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10-  </a:t>
            </a:r>
            <a:r>
              <a:rPr lang="en-US" sz="2000" b="1" dirty="0">
                <a:solidFill>
                  <a:srgbClr val="FFFF00"/>
                </a:solidFill>
              </a:rPr>
              <a:t>Wait for Request to be called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0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0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0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0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543212359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S23: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Debugging / Logging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15360482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S02 – Basic Syntax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694800" y="1717200"/>
            <a:ext cx="6973200" cy="1357200"/>
          </a:xfrm>
          <a:prstGeom prst="rect">
            <a:avLst/>
          </a:prstGeom>
        </p:spPr>
        <p:txBody>
          <a:bodyPr spcFirstLastPara="1" wrap="square" lIns="91425" tIns="91425" rIns="91425" bIns="91425" numCol="1" anchor="t" anchorCtr="0">
            <a:normAutofit/>
          </a:bodyPr>
          <a:lstStyle/>
          <a:p>
            <a:pPr marL="0" indent="0">
              <a:spcAft>
                <a:spcPts val="1200"/>
              </a:spcAft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rgbClr val="FFFF00"/>
                </a:solidFill>
              </a:rPr>
              <a:t>get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CSS SELECTOR</a:t>
            </a:r>
            <a:r>
              <a:rPr lang="en-US" sz="3200" dirty="0"/>
              <a:t>)    </a:t>
            </a:r>
            <a:r>
              <a:rPr lang="en-US" sz="3200" dirty="0">
                <a:solidFill>
                  <a:schemeClr val="bg1">
                    <a:lumMod val="65000"/>
                  </a:schemeClr>
                </a:solidFill>
              </a:rPr>
              <a:t>// Element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CDE7C91B-CF2F-4043-8C02-F62D1F849C07}"/>
              </a:ext>
            </a:extLst>
          </p:cNvPr>
          <p:cNvSpPr txBox="1">
            <a:spLocks/>
          </p:cNvSpPr>
          <p:nvPr/>
        </p:nvSpPr>
        <p:spPr>
          <a:xfrm>
            <a:off x="694800" y="2824307"/>
            <a:ext cx="5322143" cy="13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rgbClr val="FFFF00"/>
                </a:solidFill>
              </a:rPr>
              <a:t>contains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3200" dirty="0"/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rgbClr val="FFFF00"/>
                </a:solidFill>
              </a:rPr>
              <a:t>contains</a:t>
            </a:r>
            <a:r>
              <a:rPr lang="en-US" sz="3200" dirty="0"/>
              <a:t>(selector, 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3200" dirty="0"/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3200" dirty="0"/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E838BF55-9DA9-47DD-8593-1DD10D7449E7}"/>
              </a:ext>
            </a:extLst>
          </p:cNvPr>
          <p:cNvSpPr txBox="1">
            <a:spLocks/>
          </p:cNvSpPr>
          <p:nvPr/>
        </p:nvSpPr>
        <p:spPr>
          <a:xfrm>
            <a:off x="694800" y="3984617"/>
            <a:ext cx="7567200" cy="13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3200" dirty="0">
                <a:solidFill>
                  <a:schemeClr val="bg1"/>
                </a:solidFill>
              </a:rPr>
              <a:t>)</a:t>
            </a:r>
            <a:r>
              <a:rPr lang="en-US" sz="3200" dirty="0">
                <a:solidFill>
                  <a:srgbClr val="FFFF00"/>
                </a:solidFill>
              </a:rPr>
              <a:t>.contains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3200" dirty="0"/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670683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Relatives:</a:t>
            </a:r>
            <a:endParaRPr sz="3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837624" y="1921244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.children()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99695" y="140223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1- children()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7F8FE662-FAAD-4540-A1C4-9C6E385CB5BF}"/>
              </a:ext>
            </a:extLst>
          </p:cNvPr>
          <p:cNvSpPr txBox="1">
            <a:spLocks/>
          </p:cNvSpPr>
          <p:nvPr/>
        </p:nvSpPr>
        <p:spPr>
          <a:xfrm>
            <a:off x="399696" y="322225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2- parent()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9EFFF044-6D51-4742-BC04-BFE7D7C9A005}"/>
              </a:ext>
            </a:extLst>
          </p:cNvPr>
          <p:cNvSpPr txBox="1">
            <a:spLocks/>
          </p:cNvSpPr>
          <p:nvPr/>
        </p:nvSpPr>
        <p:spPr>
          <a:xfrm>
            <a:off x="872660" y="386097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.parent() 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6F52280E-3D4C-4F7E-AF87-83E3BEBBDDAA}"/>
              </a:ext>
            </a:extLst>
          </p:cNvPr>
          <p:cNvSpPr txBox="1">
            <a:spLocks/>
          </p:cNvSpPr>
          <p:nvPr/>
        </p:nvSpPr>
        <p:spPr>
          <a:xfrm>
            <a:off x="837623" y="2493024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.children(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2" name="Google Shape;141;p14">
            <a:extLst>
              <a:ext uri="{FF2B5EF4-FFF2-40B4-BE49-F238E27FC236}">
                <a16:creationId xmlns:a16="http://schemas.microsoft.com/office/drawing/2014/main" id="{7C42C801-B5CC-4AB8-8608-CBFCF6EC6902}"/>
              </a:ext>
            </a:extLst>
          </p:cNvPr>
          <p:cNvSpPr txBox="1">
            <a:spLocks/>
          </p:cNvSpPr>
          <p:nvPr/>
        </p:nvSpPr>
        <p:spPr>
          <a:xfrm>
            <a:off x="872657" y="433393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.parent(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743095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Relatives:</a:t>
            </a:r>
            <a:endParaRPr sz="3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811119" y="2348169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.siblings()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68167" y="166065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3- siblings()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6F52280E-3D4C-4F7E-AF87-83E3BEBBDDAA}"/>
              </a:ext>
            </a:extLst>
          </p:cNvPr>
          <p:cNvSpPr txBox="1">
            <a:spLocks/>
          </p:cNvSpPr>
          <p:nvPr/>
        </p:nvSpPr>
        <p:spPr>
          <a:xfrm>
            <a:off x="837623" y="309688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.siblings(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17650796"/>
      </p:ext>
    </p:extLst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20029</TotalTime>
  <Words>1565</Words>
  <Application>Microsoft Office PowerPoint</Application>
  <PresentationFormat>On-screen Show (16:9)</PresentationFormat>
  <Paragraphs>302</Paragraphs>
  <Slides>66</Slides>
  <Notes>66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66</vt:i4>
      </vt:variant>
    </vt:vector>
  </HeadingPairs>
  <TitlesOfParts>
    <vt:vector size="72" baseType="lpstr">
      <vt:lpstr>Montserrat</vt:lpstr>
      <vt:lpstr>Microsoft JhengHei UI</vt:lpstr>
      <vt:lpstr>Arial</vt:lpstr>
      <vt:lpstr>Lato</vt:lpstr>
      <vt:lpstr>Focus</vt:lpstr>
      <vt:lpstr>Bitmap Image</vt:lpstr>
      <vt:lpstr>Cypress Tutorial</vt:lpstr>
      <vt:lpstr>What is Cypress?</vt:lpstr>
      <vt:lpstr>Why Cypress?</vt:lpstr>
      <vt:lpstr>Limits</vt:lpstr>
      <vt:lpstr>Commands</vt:lpstr>
      <vt:lpstr>Cypress Tutorial S02:   Locate Elements</vt:lpstr>
      <vt:lpstr>S02 – Basic Syntax</vt:lpstr>
      <vt:lpstr>Relatives:</vt:lpstr>
      <vt:lpstr>Relatives:</vt:lpstr>
      <vt:lpstr>Ancestors:</vt:lpstr>
      <vt:lpstr>Descendant:</vt:lpstr>
      <vt:lpstr>Index:</vt:lpstr>
      <vt:lpstr>Filter:</vt:lpstr>
      <vt:lpstr>Traversal:</vt:lpstr>
      <vt:lpstr>Cypress Tutorial S03:   Mouse &amp; Keyboard Actions</vt:lpstr>
      <vt:lpstr>Keyboard Actions:</vt:lpstr>
      <vt:lpstr>Keyboard Actions:</vt:lpstr>
      <vt:lpstr>Keyboard Actions:</vt:lpstr>
      <vt:lpstr>Keyboard Actions:</vt:lpstr>
      <vt:lpstr>Mouse Actions:</vt:lpstr>
      <vt:lpstr>Cypress Tutorial S04:   Asynchronous | .then()</vt:lpstr>
      <vt:lpstr>What is Promise?</vt:lpstr>
      <vt:lpstr>Sync and Async</vt:lpstr>
      <vt:lpstr>Sync and Async</vt:lpstr>
      <vt:lpstr>.then()</vt:lpstr>
      <vt:lpstr>Usages of .then():</vt:lpstr>
      <vt:lpstr>Cypress Tutorial S05:   Interact with Elements 1</vt:lpstr>
      <vt:lpstr>Checkbox / Radio Button / Switch</vt:lpstr>
      <vt:lpstr>Checkbox / Radio Button / Switch</vt:lpstr>
      <vt:lpstr>Drop Down / Chips</vt:lpstr>
      <vt:lpstr>Cypress Tutorial S06:   Interact with Elements 2</vt:lpstr>
      <vt:lpstr>Interact With Elements 2:</vt:lpstr>
      <vt:lpstr>Cypress Tutorial S07:   Interact with Elements 3</vt:lpstr>
      <vt:lpstr>Cypress Tutorial S08:   Hooks</vt:lpstr>
      <vt:lpstr>Cypress Tutorial S09:   Cypress Version 10</vt:lpstr>
      <vt:lpstr>New Feature: Component Testing</vt:lpstr>
      <vt:lpstr>New Cypress App</vt:lpstr>
      <vt:lpstr>New Test Runner (Overview)</vt:lpstr>
      <vt:lpstr>New Test Runner (Logger) </vt:lpstr>
      <vt:lpstr>Files/Folders structure</vt:lpstr>
      <vt:lpstr>Cypress Tutorial S10:   Aliases ( .as() )</vt:lpstr>
      <vt:lpstr>Usages</vt:lpstr>
      <vt:lpstr>Cypress Tutorial S11:   Functions | Custom Commands</vt:lpstr>
      <vt:lpstr>Define Functions + Scope</vt:lpstr>
      <vt:lpstr>Custom Commands</vt:lpstr>
      <vt:lpstr>Type Declaration</vt:lpstr>
      <vt:lpstr>Multiple Commands Files</vt:lpstr>
      <vt:lpstr>Documentation</vt:lpstr>
      <vt:lpstr>Cypress Tutorial S13:   its()  ,  invoke()</vt:lpstr>
      <vt:lpstr>Cypress Tutorial S14, S15:   Assertions</vt:lpstr>
      <vt:lpstr>Bundled libraries</vt:lpstr>
      <vt:lpstr>Assertion categories</vt:lpstr>
      <vt:lpstr>Types of assertions:</vt:lpstr>
      <vt:lpstr>Cypress Tutorial S16:   iFrame</vt:lpstr>
      <vt:lpstr>Cypress Tutorial S17:   API Testing with Cypress</vt:lpstr>
      <vt:lpstr>API:</vt:lpstr>
      <vt:lpstr>API Test Automation</vt:lpstr>
      <vt:lpstr>Cypress Tutorial S18:   Handle cookies and storages Keep user logged in cy.session() Login/Logout programmatically (API) Multi session testing</vt:lpstr>
      <vt:lpstr>Cypress Tutorial S19:   Spy / Stub / Intercept / Mock</vt:lpstr>
      <vt:lpstr>Spy vs Stub:</vt:lpstr>
      <vt:lpstr>Cypress Tutorial S20:   DataDriven 1 - Fixtures</vt:lpstr>
      <vt:lpstr>Cypress Tutorial S21:   DataDriven 2 – Work with Files </vt:lpstr>
      <vt:lpstr>DDT2 – Work with Files:</vt:lpstr>
      <vt:lpstr>Cypress Tutorial S22:   Waits in Cypress</vt:lpstr>
      <vt:lpstr>Waits in Cypress</vt:lpstr>
      <vt:lpstr>Cypress Tutorial S23:   Debugging / Logging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Cypress Tutorial</dc:title>
  <dc:creator>Mohammad Monfared</dc:creator>
  <cp:lastModifiedBy>Mohammad Monfared</cp:lastModifiedBy>
  <cp:revision>50</cp:revision>
  <dcterms:modified xsi:type="dcterms:W3CDTF">2023-03-26T17:13:47Z</dcterms:modified>
</cp:coreProperties>
</file>